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65" r:id="rId4"/>
    <p:sldId id="266" r:id="rId5"/>
    <p:sldId id="280" r:id="rId6"/>
    <p:sldId id="263" r:id="rId7"/>
    <p:sldId id="274" r:id="rId8"/>
    <p:sldId id="268" r:id="rId9"/>
    <p:sldId id="269" r:id="rId10"/>
    <p:sldId id="270" r:id="rId11"/>
    <p:sldId id="275" r:id="rId12"/>
    <p:sldId id="271" r:id="rId13"/>
    <p:sldId id="272" r:id="rId14"/>
    <p:sldId id="276" r:id="rId15"/>
    <p:sldId id="273" r:id="rId16"/>
    <p:sldId id="277" r:id="rId17"/>
    <p:sldId id="278" r:id="rId18"/>
    <p:sldId id="279" r:id="rId19"/>
  </p:sldIdLst>
  <p:sldSz cx="9144000" cy="5143500" type="screen16x9"/>
  <p:notesSz cx="6858000" cy="9144000"/>
  <p:embeddedFontLst>
    <p:embeddedFont>
      <p:font typeface="Raleway" panose="02020500000000000000" charset="0"/>
      <p:regular r:id="rId21"/>
      <p:bold r:id="rId22"/>
      <p:italic r:id="rId23"/>
      <p:boldItalic r:id="rId24"/>
    </p:embeddedFont>
    <p:embeddedFont>
      <p:font typeface="Lato" panose="02020500000000000000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gif>
</file>

<file path=ppt/media/image16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982415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4" name="Google Shape;8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1" name="Google Shape;9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zh-TW" dirty="0" smtClean="0"/>
              <a:t>team</a:t>
            </a:r>
            <a:r>
              <a:rPr lang="en-US" altLang="zh-TW" dirty="0" smtClean="0"/>
              <a:t>27</a:t>
            </a:r>
            <a:r>
              <a:rPr lang="zh-TW" dirty="0" smtClean="0"/>
              <a:t> </a:t>
            </a:r>
            <a:r>
              <a:rPr lang="en-US" altLang="zh-TW" dirty="0" smtClean="0"/>
              <a:t>–</a:t>
            </a:r>
            <a:r>
              <a:rPr lang="zh-TW" dirty="0" smtClean="0"/>
              <a:t> 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Four Bars Linkage Analysis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9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zh-TW" dirty="0" smtClean="0"/>
              <a:t>組員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zh-TW" dirty="0" smtClean="0"/>
              <a:t>電機</a:t>
            </a:r>
            <a:r>
              <a:rPr lang="zh-TW" altLang="en-US" dirty="0"/>
              <a:t>四</a:t>
            </a:r>
            <a:r>
              <a:rPr lang="zh-TW" dirty="0" smtClean="0"/>
              <a:t> </a:t>
            </a:r>
            <a:r>
              <a:rPr lang="zh-TW" dirty="0"/>
              <a:t>b</a:t>
            </a:r>
            <a:r>
              <a:rPr lang="zh-TW" dirty="0" smtClean="0"/>
              <a:t>0</a:t>
            </a:r>
            <a:r>
              <a:rPr lang="en-US" altLang="zh-TW" dirty="0" smtClean="0"/>
              <a:t>4507025</a:t>
            </a:r>
            <a:r>
              <a:rPr lang="zh-TW" dirty="0" smtClean="0"/>
              <a:t> </a:t>
            </a:r>
            <a:r>
              <a:rPr lang="zh-TW" altLang="en-US" dirty="0" smtClean="0"/>
              <a:t>韓秉勳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altLang="en-US" dirty="0"/>
              <a:t>機械四</a:t>
            </a:r>
            <a:r>
              <a:rPr lang="zh-TW" dirty="0" smtClean="0"/>
              <a:t> </a:t>
            </a:r>
            <a:r>
              <a:rPr lang="zh-TW" dirty="0"/>
              <a:t>b</a:t>
            </a:r>
            <a:r>
              <a:rPr lang="zh-TW" dirty="0" smtClean="0"/>
              <a:t>0</a:t>
            </a:r>
            <a:r>
              <a:rPr lang="en-US" altLang="zh-TW" dirty="0" smtClean="0"/>
              <a:t>4502076</a:t>
            </a:r>
            <a:r>
              <a:rPr lang="zh-TW" dirty="0" smtClean="0"/>
              <a:t> </a:t>
            </a:r>
            <a:r>
              <a:rPr lang="zh-TW" altLang="en-US" dirty="0" smtClean="0"/>
              <a:t>賴昶亙</a:t>
            </a:r>
            <a:endParaRPr dirty="0"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7658959" y="4749851"/>
            <a:ext cx="142604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 altLang="zh-TW" smtClean="0"/>
              <a:t>1</a:t>
            </a:fld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2. </a:t>
            </a:r>
            <a:r>
              <a:rPr lang="zh-TW" altLang="en-US" b="0" dirty="0" smtClean="0"/>
              <a:t>針對</a:t>
            </a:r>
            <a:r>
              <a:rPr lang="zh-TW" altLang="en-US" b="0" dirty="0"/>
              <a:t>特定機構上的不同點，模擬該點的運動路徑</a:t>
            </a:r>
            <a:br>
              <a:rPr lang="zh-TW" altLang="en-US" b="0" dirty="0"/>
            </a:b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10</a:t>
            </a:fld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1090886" y="2031445"/>
            <a:ext cx="5203669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選定特定尺寸的機構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 </a:t>
            </a:r>
            <a:r>
              <a:rPr lang="en-US" altLang="zh-TW" dirty="0" smtClean="0"/>
              <a:t>ex. input = 100 , output = 300 , coupler = 250 , ground = 200</a:t>
            </a:r>
          </a:p>
          <a:p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針對</a:t>
            </a:r>
            <a:r>
              <a:rPr lang="en-US" altLang="zh-TW" dirty="0" smtClean="0"/>
              <a:t>coupler</a:t>
            </a:r>
            <a:r>
              <a:rPr lang="zh-TW" altLang="en-US" dirty="0" smtClean="0"/>
              <a:t>的四分之一等分點、中點、四分之三等份點</a:t>
            </a:r>
            <a:endParaRPr lang="en-US" altLang="zh-TW" dirty="0" smtClean="0"/>
          </a:p>
          <a:p>
            <a:r>
              <a:rPr lang="zh-TW" altLang="en-US" dirty="0" smtClean="0"/>
              <a:t>      模擬出該點的運動路徑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61150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2. </a:t>
            </a:r>
            <a:r>
              <a:rPr lang="zh-TW" altLang="en-US" b="0" dirty="0" smtClean="0"/>
              <a:t>針對</a:t>
            </a:r>
            <a:r>
              <a:rPr lang="zh-TW" altLang="en-US" b="0" dirty="0"/>
              <a:t>特定機構上的不同點，模擬該點的運動路徑</a:t>
            </a:r>
            <a:br>
              <a:rPr lang="zh-TW" altLang="en-US" b="0" dirty="0"/>
            </a:b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11</a:t>
            </a:fld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822" y="1836045"/>
            <a:ext cx="5455956" cy="287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6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2. </a:t>
            </a:r>
            <a:r>
              <a:rPr lang="zh-TW" altLang="en-US" b="0" dirty="0"/>
              <a:t>針對特定機構上的不同點，模擬該點的運動路徑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12</a:t>
            </a:fld>
            <a:endParaRPr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2483768" y="2427734"/>
            <a:ext cx="4070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/>
              <a:t>Let’s Demo !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76356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9450" y="1318650"/>
            <a:ext cx="8091022" cy="535200"/>
          </a:xfrm>
        </p:spPr>
        <p:txBody>
          <a:bodyPr/>
          <a:lstStyle/>
          <a:p>
            <a:r>
              <a:rPr lang="en-US" altLang="zh-TW" b="0" dirty="0" smtClean="0"/>
              <a:t>3.</a:t>
            </a:r>
            <a:r>
              <a:rPr lang="zh-TW" altLang="en-US" b="0" dirty="0" smtClean="0"/>
              <a:t> 計算</a:t>
            </a:r>
            <a:r>
              <a:rPr lang="zh-TW" altLang="en-US" b="0" dirty="0"/>
              <a:t>出該特定點上速度與加速度量值，並畫成圖表</a:t>
            </a:r>
            <a:br>
              <a:rPr lang="zh-TW" altLang="en-US" b="0" dirty="0"/>
            </a:b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13</a:t>
            </a:fld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1090886" y="2031445"/>
            <a:ext cx="554831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選定特定尺寸的機構</a:t>
            </a:r>
            <a:endParaRPr lang="en-US" altLang="zh-TW" dirty="0" smtClean="0"/>
          </a:p>
          <a:p>
            <a:r>
              <a:rPr lang="zh-TW" altLang="en-US" dirty="0"/>
              <a:t> </a:t>
            </a:r>
            <a:r>
              <a:rPr lang="zh-TW" altLang="en-US" dirty="0" smtClean="0"/>
              <a:t>     </a:t>
            </a:r>
            <a:r>
              <a:rPr lang="en-US" altLang="zh-TW" dirty="0" smtClean="0"/>
              <a:t>ex. input = 100 , output = 300 , coupler = 250 , ground = 200</a:t>
            </a:r>
          </a:p>
          <a:p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針對</a:t>
            </a:r>
            <a:r>
              <a:rPr lang="en-US" altLang="zh-TW" dirty="0" smtClean="0"/>
              <a:t>coupler</a:t>
            </a:r>
            <a:r>
              <a:rPr lang="zh-TW" altLang="en-US" dirty="0" smtClean="0"/>
              <a:t>的中點，計算該點在運動過程中的速度與加速度量值</a:t>
            </a:r>
            <a:endParaRPr lang="en-US" altLang="zh-TW" dirty="0" smtClean="0"/>
          </a:p>
          <a:p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 smtClean="0"/>
              <a:t>以時間為橫軸，速度和加速度為縱軸，畫出一週期下的對應值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1162083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9450" y="1318650"/>
            <a:ext cx="8091022" cy="535200"/>
          </a:xfrm>
        </p:spPr>
        <p:txBody>
          <a:bodyPr/>
          <a:lstStyle/>
          <a:p>
            <a:r>
              <a:rPr lang="en-US" altLang="zh-TW" b="0" dirty="0" smtClean="0"/>
              <a:t>3.</a:t>
            </a:r>
            <a:r>
              <a:rPr lang="zh-TW" altLang="en-US" b="0" dirty="0" smtClean="0"/>
              <a:t> 計算</a:t>
            </a:r>
            <a:r>
              <a:rPr lang="zh-TW" altLang="en-US" b="0" dirty="0"/>
              <a:t>出該特定點上速度與加速度量值，並畫成圖表</a:t>
            </a:r>
            <a:br>
              <a:rPr lang="zh-TW" altLang="en-US" b="0" dirty="0"/>
            </a:b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14</a:t>
            </a:fld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4801" y="1853850"/>
            <a:ext cx="2880320" cy="3070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6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9450" y="1318650"/>
            <a:ext cx="8091022" cy="535200"/>
          </a:xfrm>
        </p:spPr>
        <p:txBody>
          <a:bodyPr/>
          <a:lstStyle/>
          <a:p>
            <a:r>
              <a:rPr lang="en-US" altLang="zh-TW" b="0" dirty="0" smtClean="0"/>
              <a:t>3.</a:t>
            </a:r>
            <a:r>
              <a:rPr lang="zh-TW" altLang="en-US" b="0" dirty="0" smtClean="0"/>
              <a:t> 計算</a:t>
            </a:r>
            <a:r>
              <a:rPr lang="zh-TW" altLang="en-US" b="0" dirty="0"/>
              <a:t>出該特定點上速度與加速度量值，並畫成圖表</a:t>
            </a:r>
            <a:br>
              <a:rPr lang="zh-TW" altLang="en-US" b="0" dirty="0"/>
            </a:b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15</a:t>
            </a:fld>
            <a:endParaRPr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2483768" y="2427734"/>
            <a:ext cx="4070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/>
              <a:t>Let’s Demo !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13260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 smtClean="0"/>
              <a:t>結果整合與結論</a:t>
            </a:r>
            <a:endParaRPr lang="zh-TW" altLang="en-US" b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將前兩部分的結果疊加</a:t>
            </a:r>
            <a:endParaRPr lang="en-US" altLang="zh-TW" dirty="0" smtClean="0"/>
          </a:p>
          <a:p>
            <a:pPr marL="146050" indent="0">
              <a:buNone/>
            </a:pPr>
            <a:r>
              <a:rPr lang="zh-TW" altLang="en-US" dirty="0" smtClean="0"/>
              <a:t>          可以同時顯示出不同點的速度與加速度</a:t>
            </a:r>
            <a:endParaRPr lang="en-US" altLang="zh-TW" dirty="0" smtClean="0"/>
          </a:p>
          <a:p>
            <a:r>
              <a:rPr lang="zh-TW" altLang="en-US" dirty="0" smtClean="0"/>
              <a:t>輸入</a:t>
            </a:r>
            <a:r>
              <a:rPr lang="en-US" altLang="zh-TW" dirty="0" smtClean="0"/>
              <a:t>input</a:t>
            </a:r>
            <a:r>
              <a:rPr lang="zh-TW" altLang="en-US" dirty="0" smtClean="0"/>
              <a:t>的轉速</a:t>
            </a:r>
            <a:endParaRPr lang="en-US" altLang="zh-TW" dirty="0"/>
          </a:p>
          <a:p>
            <a:pPr marL="146050" indent="0">
              <a:buNone/>
            </a:pPr>
            <a:r>
              <a:rPr lang="zh-TW" altLang="en-US" dirty="0"/>
              <a:t> </a:t>
            </a:r>
            <a:r>
              <a:rPr lang="zh-TW" altLang="en-US" dirty="0" smtClean="0"/>
              <a:t>         可以得到機構上其他點的相對應數值</a:t>
            </a:r>
            <a:endParaRPr lang="en-US" altLang="zh-TW" dirty="0" smtClean="0"/>
          </a:p>
          <a:p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16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003" y="948739"/>
            <a:ext cx="4025892" cy="399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325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 smtClean="0"/>
              <a:t>結果整合與結論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17</a:t>
            </a:fld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2483768" y="2427734"/>
            <a:ext cx="4070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/>
              <a:t>Let’s Demo !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126489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18</a:t>
            </a:fld>
            <a:endParaRPr lang="zh-TW" altLang="en-US"/>
          </a:p>
        </p:txBody>
      </p:sp>
      <p:sp>
        <p:nvSpPr>
          <p:cNvPr id="5" name="文字方塊 4"/>
          <p:cNvSpPr txBox="1"/>
          <p:nvPr/>
        </p:nvSpPr>
        <p:spPr>
          <a:xfrm>
            <a:off x="2843808" y="2283718"/>
            <a:ext cx="395492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/>
              <a:t>Thanks you 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37948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zh-TW" b="0" dirty="0"/>
              <a:t>專題題目</a:t>
            </a:r>
            <a:endParaRPr dirty="0"/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7658959" y="4749851"/>
            <a:ext cx="1426043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zh-TW" dirty="0" smtClean="0"/>
              <a:t>2</a:t>
            </a:r>
            <a:endParaRPr dirty="0"/>
          </a:p>
        </p:txBody>
      </p:sp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>
          <a:xfrm>
            <a:off x="699724" y="1851670"/>
            <a:ext cx="7688700" cy="2261100"/>
          </a:xfrm>
        </p:spPr>
        <p:txBody>
          <a:bodyPr/>
          <a:lstStyle/>
          <a:p>
            <a:pPr marL="146050" indent="0">
              <a:buNone/>
            </a:pPr>
            <a:r>
              <a:rPr lang="en-US" altLang="zh-TW" dirty="0"/>
              <a:t>Four Bars Linkage </a:t>
            </a:r>
            <a:r>
              <a:rPr lang="en-US" altLang="zh-TW" dirty="0" smtClean="0"/>
              <a:t>Analysis</a:t>
            </a:r>
          </a:p>
          <a:p>
            <a:pPr marL="146050" indent="0">
              <a:buNone/>
            </a:pPr>
            <a:r>
              <a:rPr lang="zh-TW" altLang="en-US" dirty="0"/>
              <a:t>四連桿</a:t>
            </a:r>
            <a:r>
              <a:rPr lang="zh-TW" altLang="en-US" dirty="0" smtClean="0"/>
              <a:t>機構</a:t>
            </a:r>
            <a:endParaRPr lang="en-US" altLang="zh-TW" dirty="0" smtClean="0"/>
          </a:p>
          <a:p>
            <a:pPr marL="146050" indent="0">
              <a:buNone/>
            </a:pPr>
            <a:endParaRPr lang="en-US" altLang="zh-TW" dirty="0"/>
          </a:p>
          <a:p>
            <a:pPr marL="146050" indent="0">
              <a:buNone/>
            </a:pPr>
            <a:r>
              <a:rPr lang="zh-TW" altLang="en-US" dirty="0" smtClean="0"/>
              <a:t>由四支連桿構成的機構</a:t>
            </a:r>
            <a:endParaRPr lang="en-US" altLang="zh-TW" dirty="0" smtClean="0"/>
          </a:p>
          <a:p>
            <a:pPr marL="146050" indent="0">
              <a:buNone/>
            </a:pPr>
            <a:r>
              <a:rPr lang="zh-TW" altLang="en-US" dirty="0" smtClean="0"/>
              <a:t>在輸入同樣的轉動下</a:t>
            </a:r>
            <a:r>
              <a:rPr lang="en-US" altLang="zh-TW" dirty="0" smtClean="0"/>
              <a:t>(input)</a:t>
            </a:r>
          </a:p>
          <a:p>
            <a:pPr marL="146050" indent="0">
              <a:buNone/>
            </a:pPr>
            <a:r>
              <a:rPr lang="zh-TW" altLang="en-US" dirty="0" smtClean="0"/>
              <a:t>透過調整不同</a:t>
            </a:r>
            <a:r>
              <a:rPr lang="zh-TW" altLang="en-US" dirty="0"/>
              <a:t>的幾何</a:t>
            </a:r>
            <a:r>
              <a:rPr lang="zh-TW" altLang="en-US" dirty="0" smtClean="0"/>
              <a:t>組成</a:t>
            </a:r>
            <a:endParaRPr lang="en-US" altLang="zh-TW" dirty="0" smtClean="0"/>
          </a:p>
          <a:p>
            <a:pPr marL="146050" indent="0">
              <a:buNone/>
            </a:pPr>
            <a:r>
              <a:rPr lang="zh-TW" altLang="en-US" dirty="0"/>
              <a:t>可以</a:t>
            </a:r>
            <a:r>
              <a:rPr lang="zh-TW" altLang="en-US" dirty="0" smtClean="0"/>
              <a:t>輸出不同的運動模式</a:t>
            </a:r>
            <a:r>
              <a:rPr lang="en-US" altLang="zh-TW" dirty="0" smtClean="0"/>
              <a:t>(output)</a:t>
            </a:r>
          </a:p>
          <a:p>
            <a:pPr marL="146050" indent="0">
              <a:buNone/>
            </a:pPr>
            <a:r>
              <a:rPr lang="zh-TW" altLang="en-US" dirty="0"/>
              <a:t>在機械工程上</a:t>
            </a:r>
            <a:r>
              <a:rPr lang="zh-TW" altLang="en-US" dirty="0" smtClean="0"/>
              <a:t>有很多的應用</a:t>
            </a:r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2067694"/>
            <a:ext cx="1976819" cy="1368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4" descr="ãfour bar linkage gifãçåçæå°çµæ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2344" y="2081020"/>
            <a:ext cx="2160240" cy="147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93;p14"/>
          <p:cNvSpPr txBox="1">
            <a:spLocks/>
          </p:cNvSpPr>
          <p:nvPr/>
        </p:nvSpPr>
        <p:spPr>
          <a:xfrm>
            <a:off x="729450" y="1318650"/>
            <a:ext cx="7688700" cy="965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Font typeface="Raleway"/>
              <a:buNone/>
              <a:defRPr sz="26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zh-TW" altLang="en-US" b="0" smtClean="0"/>
              <a:t>四連桿機構</a:t>
            </a:r>
            <a:r>
              <a:rPr lang="en-US" altLang="zh-TW" b="0" smtClean="0"/>
              <a:t/>
            </a:r>
            <a:br>
              <a:rPr lang="en-US" altLang="zh-TW" b="0" smtClean="0"/>
            </a:br>
            <a:r>
              <a:rPr lang="zh-TW" altLang="en-US" sz="1400" b="0" smtClean="0"/>
              <a:t>在於機械工程上的應用</a:t>
            </a:r>
            <a:endParaRPr lang="zh-TW" altLang="en-US" sz="1400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3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660" y="2223257"/>
            <a:ext cx="1904620" cy="1368152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978098" y="3841432"/>
            <a:ext cx="9717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 err="1"/>
              <a:t>Pumpjack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2223257"/>
            <a:ext cx="2052228" cy="136815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92" y="2067694"/>
            <a:ext cx="1690549" cy="1679279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4211960" y="3841433"/>
            <a:ext cx="15295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Bicycle pedaling 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6654786" y="3841433"/>
            <a:ext cx="9813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Knee joint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1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 smtClean="0"/>
              <a:t>研究內容</a:t>
            </a:r>
            <a:endParaRPr lang="zh-TW" altLang="en-US" b="0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zh-TW" altLang="en-US" dirty="0" smtClean="0"/>
              <a:t>輸入不同桿件長度，模擬出機構的運動情形</a:t>
            </a:r>
            <a:endParaRPr lang="en-US" altLang="zh-TW" dirty="0" smtClean="0"/>
          </a:p>
          <a:p>
            <a:pPr marL="488950" indent="-342900">
              <a:buFont typeface="+mj-lt"/>
              <a:buAutoNum type="arabicPeriod"/>
            </a:pPr>
            <a:r>
              <a:rPr lang="zh-TW" altLang="en-US" dirty="0" smtClean="0"/>
              <a:t>針對特定機構上的不同點，模擬該點的運動路徑</a:t>
            </a:r>
            <a:endParaRPr lang="en-US" altLang="zh-TW" dirty="0" smtClean="0"/>
          </a:p>
          <a:p>
            <a:pPr marL="488950" indent="-342900">
              <a:buFont typeface="+mj-lt"/>
              <a:buAutoNum type="arabicPeriod"/>
            </a:pPr>
            <a:r>
              <a:rPr lang="zh-TW" altLang="en-US" dirty="0"/>
              <a:t>計算</a:t>
            </a:r>
            <a:r>
              <a:rPr lang="zh-TW" altLang="en-US" dirty="0" smtClean="0"/>
              <a:t>出該特定點上速度與加速度量值，並畫成圖表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6730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0" dirty="0"/>
              <a:t>程式架構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5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695327"/>
            <a:ext cx="2518959" cy="1505278"/>
          </a:xfrm>
          <a:prstGeom prst="rect">
            <a:avLst/>
          </a:prstGeom>
        </p:spPr>
      </p:pic>
      <p:sp>
        <p:nvSpPr>
          <p:cNvPr id="16" name="圓角矩形 9"/>
          <p:cNvSpPr/>
          <p:nvPr/>
        </p:nvSpPr>
        <p:spPr>
          <a:xfrm>
            <a:off x="529049" y="2283718"/>
            <a:ext cx="2257211" cy="812108"/>
          </a:xfrm>
          <a:prstGeom prst="roundRect">
            <a:avLst/>
          </a:prstGeom>
          <a:solidFill>
            <a:srgbClr val="00B0F0"/>
          </a:solidFill>
          <a:ln w="38100" cap="flat" cmpd="sng" algn="ctr">
            <a:solidFill>
              <a:srgbClr val="595959">
                <a:lumMod val="60000"/>
                <a:lumOff val="40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buFontTx/>
              <a:buNone/>
            </a:pPr>
            <a:r>
              <a:rPr lang="zh-TW" altLang="en-US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利用</a:t>
            </a:r>
            <a:r>
              <a:rPr lang="en-US" altLang="zh-TW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input </a:t>
            </a:r>
            <a:r>
              <a:rPr lang="zh-TW" altLang="en-US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、</a:t>
            </a:r>
            <a:r>
              <a:rPr lang="en-US" altLang="zh-TW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ground</a:t>
            </a:r>
            <a:r>
              <a:rPr lang="zh-TW" altLang="en-US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角度</a:t>
            </a:r>
            <a:endParaRPr lang="en-US" altLang="zh-TW" sz="1200" dirty="0" smtClean="0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  <a:cs typeface="+mn-cs"/>
            </a:endParaRPr>
          </a:p>
          <a:p>
            <a:pPr algn="ctr">
              <a:buFontTx/>
              <a:buNone/>
            </a:pPr>
            <a:r>
              <a:rPr lang="zh-TW" altLang="en-US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計算</a:t>
            </a:r>
            <a:r>
              <a:rPr lang="en-US" altLang="zh-TW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output</a:t>
            </a:r>
            <a:r>
              <a:rPr lang="zh-TW" altLang="en-US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、</a:t>
            </a:r>
            <a:r>
              <a:rPr lang="en-US" altLang="zh-TW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coupler</a:t>
            </a:r>
            <a:r>
              <a:rPr lang="zh-TW" altLang="en-US" sz="1200" dirty="0" smtClean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  <a:cs typeface="+mn-cs"/>
              </a:rPr>
              <a:t>角度</a:t>
            </a:r>
            <a:endParaRPr lang="en-US" altLang="zh-TW" sz="1200" dirty="0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7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49" y="3925585"/>
            <a:ext cx="2380204" cy="281357"/>
          </a:xfrm>
          <a:prstGeom prst="rect">
            <a:avLst/>
          </a:prstGeom>
        </p:spPr>
      </p:pic>
      <p:pic>
        <p:nvPicPr>
          <p:cNvPr id="18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6503" y="3420922"/>
            <a:ext cx="2454592" cy="1382434"/>
          </a:xfrm>
          <a:prstGeom prst="rect">
            <a:avLst/>
          </a:prstGeom>
        </p:spPr>
      </p:pic>
      <p:sp>
        <p:nvSpPr>
          <p:cNvPr id="20" name="向右箭號 13"/>
          <p:cNvSpPr/>
          <p:nvPr/>
        </p:nvSpPr>
        <p:spPr>
          <a:xfrm>
            <a:off x="2909253" y="2945230"/>
            <a:ext cx="456541" cy="309465"/>
          </a:xfrm>
          <a:prstGeom prst="rightArrow">
            <a:avLst/>
          </a:prstGeom>
          <a:solidFill>
            <a:srgbClr val="595959"/>
          </a:solidFill>
          <a:ln w="25400" cap="flat" cmpd="sng" algn="ctr">
            <a:solidFill>
              <a:srgbClr val="5959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TW" altLang="en-US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21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3931" y="3420922"/>
            <a:ext cx="2169003" cy="449988"/>
          </a:xfrm>
          <a:prstGeom prst="rect">
            <a:avLst/>
          </a:prstGeom>
        </p:spPr>
      </p:pic>
      <p:sp>
        <p:nvSpPr>
          <p:cNvPr id="23" name="向右箭號 13"/>
          <p:cNvSpPr/>
          <p:nvPr/>
        </p:nvSpPr>
        <p:spPr>
          <a:xfrm>
            <a:off x="5820559" y="2929894"/>
            <a:ext cx="412187" cy="301433"/>
          </a:xfrm>
          <a:prstGeom prst="rightArrow">
            <a:avLst/>
          </a:prstGeom>
          <a:solidFill>
            <a:srgbClr val="595959"/>
          </a:solidFill>
          <a:ln w="25400" cap="flat" cmpd="sng" algn="ctr">
            <a:solidFill>
              <a:srgbClr val="595959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TW" altLang="en-US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4" name="圓角矩形 9"/>
          <p:cNvSpPr/>
          <p:nvPr/>
        </p:nvSpPr>
        <p:spPr>
          <a:xfrm>
            <a:off x="6361339" y="2286611"/>
            <a:ext cx="2257211" cy="812108"/>
          </a:xfrm>
          <a:prstGeom prst="roundRect">
            <a:avLst/>
          </a:prstGeom>
          <a:solidFill>
            <a:srgbClr val="00B0F0"/>
          </a:solidFill>
          <a:ln w="38100" cap="flat" cmpd="sng" algn="ctr">
            <a:solidFill>
              <a:srgbClr val="595959">
                <a:lumMod val="60000"/>
                <a:lumOff val="40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buFontTx/>
              <a:buNone/>
            </a:pPr>
            <a:r>
              <a:rPr lang="zh-TW" altLang="en-US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</a:rPr>
              <a:t>製作</a:t>
            </a:r>
            <a:r>
              <a:rPr lang="en-US" altLang="zh-TW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</a:rPr>
              <a:t>animation </a:t>
            </a:r>
          </a:p>
          <a:p>
            <a:pPr algn="ctr">
              <a:buFontTx/>
              <a:buNone/>
            </a:pPr>
            <a:r>
              <a:rPr lang="zh-TW" altLang="en-US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</a:rPr>
              <a:t>利用交點求速度、加速度</a:t>
            </a:r>
            <a:endParaRPr lang="en-US" altLang="zh-TW" sz="1200" dirty="0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</a:endParaRPr>
          </a:p>
        </p:txBody>
      </p:sp>
      <p:sp>
        <p:nvSpPr>
          <p:cNvPr id="25" name="圓角矩形 9"/>
          <p:cNvSpPr/>
          <p:nvPr/>
        </p:nvSpPr>
        <p:spPr>
          <a:xfrm>
            <a:off x="3445194" y="2283718"/>
            <a:ext cx="2257211" cy="812108"/>
          </a:xfrm>
          <a:prstGeom prst="roundRect">
            <a:avLst/>
          </a:prstGeom>
          <a:solidFill>
            <a:srgbClr val="00B0F0"/>
          </a:solidFill>
          <a:ln w="38100" cap="flat" cmpd="sng" algn="ctr">
            <a:solidFill>
              <a:srgbClr val="595959">
                <a:lumMod val="60000"/>
                <a:lumOff val="40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algn="ctr">
              <a:buFontTx/>
              <a:buNone/>
            </a:pPr>
            <a:r>
              <a:rPr lang="zh-TW" altLang="en-US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</a:rPr>
              <a:t>利用角度計算</a:t>
            </a:r>
            <a:endParaRPr lang="en-US" altLang="zh-TW" sz="1200" dirty="0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</a:endParaRPr>
          </a:p>
          <a:p>
            <a:pPr algn="ctr">
              <a:buFontTx/>
              <a:buNone/>
            </a:pPr>
            <a:r>
              <a:rPr lang="zh-TW" altLang="en-US" sz="1200" dirty="0">
                <a:solidFill>
                  <a:srgbClr val="FFFFFF"/>
                </a:solidFill>
                <a:latin typeface="Lato" panose="02020500000000000000" charset="0"/>
                <a:ea typeface="新細明體" panose="02020500000000000000" pitchFamily="18" charset="-120"/>
              </a:rPr>
              <a:t>每個交點的座標</a:t>
            </a:r>
            <a:endParaRPr lang="en-US" altLang="zh-TW" sz="1200" dirty="0">
              <a:solidFill>
                <a:srgbClr val="FFFFFF"/>
              </a:solidFill>
              <a:latin typeface="Lato" panose="02020500000000000000" charset="0"/>
              <a:ea typeface="新細明體" panose="02020500000000000000" pitchFamily="18" charset="-12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343" y="3435846"/>
            <a:ext cx="2501608" cy="37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60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1. </a:t>
            </a:r>
            <a:r>
              <a:rPr lang="zh-TW" altLang="en-US" b="0" dirty="0" smtClean="0"/>
              <a:t>輸入</a:t>
            </a:r>
            <a:r>
              <a:rPr lang="zh-TW" altLang="en-US" b="0" dirty="0"/>
              <a:t>不同桿件長度，模擬出機構的運動情形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6</a:t>
            </a:fld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473"/>
          <a:stretch/>
        </p:blipFill>
        <p:spPr>
          <a:xfrm>
            <a:off x="4716016" y="2283718"/>
            <a:ext cx="4104456" cy="1727377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683568" y="2193298"/>
            <a:ext cx="391164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TW" dirty="0" err="1" smtClean="0"/>
              <a:t>Grashof</a:t>
            </a:r>
            <a:r>
              <a:rPr lang="en-US" altLang="zh-TW" dirty="0" smtClean="0"/>
              <a:t> condition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r>
              <a:rPr lang="en-US" altLang="zh-TW" dirty="0" err="1"/>
              <a:t>s+l</a:t>
            </a:r>
            <a:r>
              <a:rPr lang="en-US" altLang="zh-TW" dirty="0"/>
              <a:t> &lt;= </a:t>
            </a:r>
            <a:r>
              <a:rPr lang="en-US" altLang="zh-TW" dirty="0" err="1" smtClean="0"/>
              <a:t>p+q</a:t>
            </a:r>
            <a:endParaRPr lang="en-US" altLang="zh-TW" dirty="0"/>
          </a:p>
          <a:p>
            <a:pPr algn="ctr"/>
            <a:r>
              <a:rPr lang="zh-TW" altLang="en-US" dirty="0" smtClean="0"/>
              <a:t> </a:t>
            </a:r>
            <a:r>
              <a:rPr lang="en-US" altLang="zh-TW" dirty="0" smtClean="0"/>
              <a:t>s: </a:t>
            </a:r>
            <a:r>
              <a:rPr lang="zh-TW" altLang="en-US" dirty="0" smtClean="0"/>
              <a:t>最短邊</a:t>
            </a:r>
            <a:endParaRPr lang="en-US" altLang="zh-TW" dirty="0" smtClean="0"/>
          </a:p>
          <a:p>
            <a:pPr algn="ctr"/>
            <a:r>
              <a:rPr lang="en-US" altLang="zh-TW" dirty="0" smtClean="0"/>
              <a:t> </a:t>
            </a:r>
            <a:r>
              <a:rPr lang="zh-TW" altLang="en-US" dirty="0" smtClean="0"/>
              <a:t> </a:t>
            </a:r>
            <a:r>
              <a:rPr lang="en-US" altLang="zh-TW" dirty="0" smtClean="0"/>
              <a:t>l: </a:t>
            </a:r>
            <a:r>
              <a:rPr lang="zh-TW" altLang="en-US" dirty="0" smtClean="0"/>
              <a:t>最長邊</a:t>
            </a:r>
            <a:endParaRPr lang="en-US" altLang="zh-TW" dirty="0" smtClean="0"/>
          </a:p>
          <a:p>
            <a:pPr algn="ctr"/>
            <a:r>
              <a:rPr lang="en-US" altLang="zh-TW" dirty="0" err="1" smtClean="0"/>
              <a:t>p,q</a:t>
            </a:r>
            <a:r>
              <a:rPr lang="en-US" altLang="zh-TW" dirty="0" smtClean="0"/>
              <a:t> : </a:t>
            </a:r>
            <a:r>
              <a:rPr lang="zh-TW" altLang="en-US" dirty="0" smtClean="0"/>
              <a:t>另外兩邊</a:t>
            </a:r>
            <a:endParaRPr lang="en-US" altLang="zh-TW" dirty="0" smtClean="0"/>
          </a:p>
          <a:p>
            <a:pPr algn="ctr"/>
            <a:endParaRPr lang="en-US" altLang="zh-TW" dirty="0"/>
          </a:p>
          <a:p>
            <a:r>
              <a:rPr lang="zh-TW" altLang="en-US" dirty="0"/>
              <a:t>若滿足</a:t>
            </a:r>
            <a:r>
              <a:rPr lang="en-US" altLang="zh-TW" dirty="0" err="1"/>
              <a:t>Grashof</a:t>
            </a:r>
            <a:r>
              <a:rPr lang="en-US" altLang="zh-TW" dirty="0"/>
              <a:t>  </a:t>
            </a:r>
            <a:r>
              <a:rPr lang="zh-TW" altLang="en-US" dirty="0"/>
              <a:t>則最短</a:t>
            </a:r>
            <a:r>
              <a:rPr lang="zh-TW" altLang="en-US" dirty="0" smtClean="0"/>
              <a:t>邊可以有</a:t>
            </a:r>
            <a:r>
              <a:rPr lang="en-US" altLang="zh-TW" dirty="0" smtClean="0"/>
              <a:t>360</a:t>
            </a:r>
            <a:r>
              <a:rPr lang="zh-TW" altLang="en-US" dirty="0" smtClean="0"/>
              <a:t>度的自由度</a:t>
            </a:r>
            <a:endParaRPr lang="en-US" altLang="zh-TW" dirty="0"/>
          </a:p>
        </p:txBody>
      </p:sp>
      <p:sp>
        <p:nvSpPr>
          <p:cNvPr id="7" name="文字方塊 6"/>
          <p:cNvSpPr txBox="1"/>
          <p:nvPr/>
        </p:nvSpPr>
        <p:spPr>
          <a:xfrm>
            <a:off x="539552" y="4026998"/>
            <a:ext cx="45496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/>
              <a:t>為了滿足工程需求，機構大多須滿足</a:t>
            </a:r>
            <a:r>
              <a:rPr lang="en-US" altLang="zh-TW" dirty="0" err="1" smtClean="0"/>
              <a:t>Grashof</a:t>
            </a:r>
            <a:r>
              <a:rPr lang="en-US" altLang="zh-TW" dirty="0" smtClean="0"/>
              <a:t>  Condition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901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1. </a:t>
            </a:r>
            <a:r>
              <a:rPr lang="zh-TW" altLang="en-US" b="0" dirty="0" smtClean="0"/>
              <a:t>輸入</a:t>
            </a:r>
            <a:r>
              <a:rPr lang="zh-TW" altLang="en-US" b="0" dirty="0"/>
              <a:t>不同桿件長度，模擬出機構的運動情形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7</a:t>
            </a:fld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995686"/>
            <a:ext cx="2664296" cy="213143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979712" y="4313634"/>
            <a:ext cx="19442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err="1" smtClean="0"/>
              <a:t>Grashof</a:t>
            </a:r>
            <a:r>
              <a:rPr lang="en-US" altLang="zh-TW" dirty="0" smtClean="0"/>
              <a:t> Condition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004813"/>
            <a:ext cx="2641476" cy="2113181"/>
          </a:xfrm>
          <a:prstGeom prst="rect">
            <a:avLst/>
          </a:prstGeom>
        </p:spPr>
      </p:pic>
      <p:sp>
        <p:nvSpPr>
          <p:cNvPr id="13" name="文字方塊 12"/>
          <p:cNvSpPr txBox="1"/>
          <p:nvPr/>
        </p:nvSpPr>
        <p:spPr>
          <a:xfrm>
            <a:off x="5286375" y="4313633"/>
            <a:ext cx="22208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/>
              <a:t>non-</a:t>
            </a:r>
            <a:r>
              <a:rPr lang="en-US" altLang="zh-TW" dirty="0" err="1" smtClean="0"/>
              <a:t>Grashof</a:t>
            </a:r>
            <a:r>
              <a:rPr lang="en-US" altLang="zh-TW" dirty="0" smtClean="0"/>
              <a:t> Condition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86833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1. </a:t>
            </a:r>
            <a:r>
              <a:rPr lang="zh-TW" altLang="en-US" b="0" dirty="0" smtClean="0"/>
              <a:t>輸入</a:t>
            </a:r>
            <a:r>
              <a:rPr lang="zh-TW" altLang="en-US" b="0" dirty="0"/>
              <a:t>不同桿件長度，模擬出機構的運動情形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8</a:t>
            </a:fld>
            <a:endParaRPr lang="zh-TW" altLang="en-US" dirty="0"/>
          </a:p>
        </p:txBody>
      </p:sp>
      <p:sp>
        <p:nvSpPr>
          <p:cNvPr id="10" name="圓角矩形 9"/>
          <p:cNvSpPr/>
          <p:nvPr/>
        </p:nvSpPr>
        <p:spPr>
          <a:xfrm>
            <a:off x="383779" y="2674615"/>
            <a:ext cx="3395017" cy="936104"/>
          </a:xfrm>
          <a:prstGeom prst="roundRect">
            <a:avLst/>
          </a:prstGeom>
          <a:solidFill>
            <a:srgbClr val="00B0F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在程式中輸入</a:t>
            </a:r>
            <a:endParaRPr lang="en-US" altLang="zh-TW" dirty="0"/>
          </a:p>
          <a:p>
            <a:pPr algn="ctr"/>
            <a:r>
              <a:rPr lang="en-US" altLang="zh-TW" dirty="0"/>
              <a:t>input</a:t>
            </a:r>
            <a:r>
              <a:rPr lang="zh-TW" altLang="en-US" dirty="0"/>
              <a:t>、</a:t>
            </a:r>
            <a:r>
              <a:rPr lang="en-US" altLang="zh-TW" dirty="0"/>
              <a:t>output</a:t>
            </a:r>
            <a:r>
              <a:rPr lang="zh-TW" altLang="en-US" dirty="0"/>
              <a:t>、</a:t>
            </a:r>
            <a:r>
              <a:rPr lang="en-US" altLang="zh-TW" dirty="0"/>
              <a:t>coupler</a:t>
            </a:r>
            <a:r>
              <a:rPr lang="zh-TW" altLang="en-US" dirty="0"/>
              <a:t>、</a:t>
            </a:r>
            <a:r>
              <a:rPr lang="en-US" altLang="zh-TW" dirty="0"/>
              <a:t>ground</a:t>
            </a:r>
            <a:r>
              <a:rPr lang="zh-TW" altLang="en-US" dirty="0"/>
              <a:t>的長度</a:t>
            </a:r>
            <a:endParaRPr lang="en-US" altLang="zh-TW" dirty="0"/>
          </a:p>
        </p:txBody>
      </p:sp>
      <p:sp>
        <p:nvSpPr>
          <p:cNvPr id="11" name="向右箭號 10"/>
          <p:cNvSpPr/>
          <p:nvPr/>
        </p:nvSpPr>
        <p:spPr>
          <a:xfrm rot="2127358" flipV="1">
            <a:off x="4200207" y="3553515"/>
            <a:ext cx="792088" cy="432048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圓角矩形 11"/>
          <p:cNvSpPr/>
          <p:nvPr/>
        </p:nvSpPr>
        <p:spPr>
          <a:xfrm>
            <a:off x="5278312" y="2015000"/>
            <a:ext cx="3395017" cy="936104"/>
          </a:xfrm>
          <a:prstGeom prst="roundRect">
            <a:avLst/>
          </a:prstGeom>
          <a:solidFill>
            <a:srgbClr val="00B0F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若不符合</a:t>
            </a:r>
            <a:r>
              <a:rPr lang="en-US" altLang="zh-TW" dirty="0" err="1" smtClean="0"/>
              <a:t>Grashof</a:t>
            </a:r>
            <a:r>
              <a:rPr lang="en-US" altLang="zh-TW" dirty="0" smtClean="0"/>
              <a:t>  condition</a:t>
            </a:r>
            <a:endParaRPr lang="en-US" altLang="zh-TW" dirty="0"/>
          </a:p>
          <a:p>
            <a:pPr algn="ctr"/>
            <a:r>
              <a:rPr lang="zh-TW" altLang="en-US" dirty="0" smtClean="0"/>
              <a:t>顯示</a:t>
            </a:r>
            <a:r>
              <a:rPr lang="en-US" altLang="zh-TW" dirty="0" smtClean="0"/>
              <a:t>non-</a:t>
            </a:r>
            <a:r>
              <a:rPr lang="en-US" altLang="zh-TW" dirty="0" err="1" smtClean="0"/>
              <a:t>Grashof</a:t>
            </a:r>
            <a:r>
              <a:rPr lang="zh-TW" altLang="en-US" dirty="0" smtClean="0"/>
              <a:t>的情形</a:t>
            </a:r>
            <a:endParaRPr lang="en-US" altLang="zh-TW" dirty="0" smtClean="0"/>
          </a:p>
        </p:txBody>
      </p:sp>
      <p:sp>
        <p:nvSpPr>
          <p:cNvPr id="14" name="向右箭號 13"/>
          <p:cNvSpPr/>
          <p:nvPr/>
        </p:nvSpPr>
        <p:spPr>
          <a:xfrm rot="19472642">
            <a:off x="4200208" y="2329379"/>
            <a:ext cx="792088" cy="432048"/>
          </a:xfrm>
          <a:prstGeom prst="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圓角矩形 15"/>
          <p:cNvSpPr/>
          <p:nvPr/>
        </p:nvSpPr>
        <p:spPr>
          <a:xfrm>
            <a:off x="5278313" y="3363838"/>
            <a:ext cx="3395017" cy="936104"/>
          </a:xfrm>
          <a:prstGeom prst="roundRect">
            <a:avLst/>
          </a:prstGeom>
          <a:solidFill>
            <a:srgbClr val="00B0F0"/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 smtClean="0"/>
              <a:t>若符合</a:t>
            </a:r>
            <a:r>
              <a:rPr lang="en-US" altLang="zh-TW" dirty="0" err="1" smtClean="0"/>
              <a:t>Grashof</a:t>
            </a:r>
            <a:r>
              <a:rPr lang="en-US" altLang="zh-TW" dirty="0" smtClean="0"/>
              <a:t>  condition</a:t>
            </a:r>
            <a:endParaRPr lang="en-US" altLang="zh-TW" dirty="0"/>
          </a:p>
          <a:p>
            <a:pPr algn="ctr"/>
            <a:r>
              <a:rPr lang="zh-TW" altLang="en-US" dirty="0" smtClean="0"/>
              <a:t>顯示</a:t>
            </a:r>
            <a:r>
              <a:rPr lang="en-US" altLang="zh-TW" dirty="0" err="1" smtClean="0"/>
              <a:t>Grashof</a:t>
            </a:r>
            <a:r>
              <a:rPr lang="zh-TW" altLang="en-US" dirty="0" smtClean="0"/>
              <a:t>的情形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403654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 smtClean="0"/>
              <a:t>1. </a:t>
            </a:r>
            <a:r>
              <a:rPr lang="zh-TW" altLang="en-US" b="0" dirty="0" smtClean="0"/>
              <a:t>輸入不同桿件長度，模擬出機構的運動情形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t>9</a:t>
            </a:fld>
            <a:endParaRPr lang="zh-TW" altLang="en-US" dirty="0"/>
          </a:p>
        </p:txBody>
      </p:sp>
      <p:sp>
        <p:nvSpPr>
          <p:cNvPr id="3" name="文字方塊 2"/>
          <p:cNvSpPr txBox="1"/>
          <p:nvPr/>
        </p:nvSpPr>
        <p:spPr>
          <a:xfrm>
            <a:off x="2483768" y="2427734"/>
            <a:ext cx="4070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5400" dirty="0" smtClean="0"/>
              <a:t>Let’s Demo !</a:t>
            </a:r>
            <a:endParaRPr lang="zh-TW" altLang="en-US" sz="5400" dirty="0"/>
          </a:p>
        </p:txBody>
      </p:sp>
    </p:spTree>
    <p:extLst>
      <p:ext uri="{BB962C8B-B14F-4D97-AF65-F5344CB8AC3E}">
        <p14:creationId xmlns:p14="http://schemas.microsoft.com/office/powerpoint/2010/main" val="2348180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783</Words>
  <Application>Microsoft Office PowerPoint</Application>
  <PresentationFormat>On-screen Show (16:9)</PresentationFormat>
  <Paragraphs>93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Raleway</vt:lpstr>
      <vt:lpstr>Arial</vt:lpstr>
      <vt:lpstr>Lato</vt:lpstr>
      <vt:lpstr>新細明體</vt:lpstr>
      <vt:lpstr>Streamline</vt:lpstr>
      <vt:lpstr>team27 –  Four Bars Linkage Analysis</vt:lpstr>
      <vt:lpstr>專題題目</vt:lpstr>
      <vt:lpstr>PowerPoint Presentation</vt:lpstr>
      <vt:lpstr>研究內容</vt:lpstr>
      <vt:lpstr>程式架構</vt:lpstr>
      <vt:lpstr>1. 輸入不同桿件長度，模擬出機構的運動情形</vt:lpstr>
      <vt:lpstr>1. 輸入不同桿件長度，模擬出機構的運動情形</vt:lpstr>
      <vt:lpstr>1. 輸入不同桿件長度，模擬出機構的運動情形</vt:lpstr>
      <vt:lpstr>1. 輸入不同桿件長度，模擬出機構的運動情形</vt:lpstr>
      <vt:lpstr>2. 針對特定機構上的不同點，模擬該點的運動路徑 </vt:lpstr>
      <vt:lpstr>2. 針對特定機構上的不同點，模擬該點的運動路徑 </vt:lpstr>
      <vt:lpstr>2. 針對特定機構上的不同點，模擬該點的運動路徑</vt:lpstr>
      <vt:lpstr>3. 計算出該特定點上速度與加速度量值，並畫成圖表 </vt:lpstr>
      <vt:lpstr>3. 計算出該特定點上速度與加速度量值，並畫成圖表 </vt:lpstr>
      <vt:lpstr>3. 計算出該特定點上速度與加速度量值，並畫成圖表 </vt:lpstr>
      <vt:lpstr>結果整合與結論</vt:lpstr>
      <vt:lpstr>結果整合與結論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team27 –  Four Bars Linkage Analysis</dc:title>
  <cp:lastModifiedBy>秉勳 韓</cp:lastModifiedBy>
  <cp:revision>24</cp:revision>
  <dcterms:modified xsi:type="dcterms:W3CDTF">2019-01-03T10:15:00Z</dcterms:modified>
</cp:coreProperties>
</file>